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5" r:id="rId3"/>
    <p:sldId id="263" r:id="rId4"/>
    <p:sldId id="264" r:id="rId5"/>
    <p:sldId id="285" r:id="rId6"/>
    <p:sldId id="266" r:id="rId7"/>
    <p:sldId id="267" r:id="rId8"/>
    <p:sldId id="268" r:id="rId9"/>
    <p:sldId id="269" r:id="rId10"/>
    <p:sldId id="300" r:id="rId11"/>
    <p:sldId id="284" r:id="rId12"/>
    <p:sldId id="275" r:id="rId13"/>
    <p:sldId id="273" r:id="rId14"/>
    <p:sldId id="286" r:id="rId15"/>
    <p:sldId id="276" r:id="rId16"/>
    <p:sldId id="279" r:id="rId17"/>
    <p:sldId id="297" r:id="rId18"/>
    <p:sldId id="277" r:id="rId19"/>
    <p:sldId id="278" r:id="rId20"/>
    <p:sldId id="280" r:id="rId21"/>
    <p:sldId id="281" r:id="rId22"/>
    <p:sldId id="301" r:id="rId23"/>
    <p:sldId id="283" r:id="rId24"/>
    <p:sldId id="303" r:id="rId25"/>
    <p:sldId id="282" r:id="rId26"/>
    <p:sldId id="289" r:id="rId27"/>
    <p:sldId id="288" r:id="rId28"/>
    <p:sldId id="290" r:id="rId29"/>
    <p:sldId id="294" r:id="rId30"/>
    <p:sldId id="292" r:id="rId31"/>
    <p:sldId id="299" r:id="rId32"/>
    <p:sldId id="302" r:id="rId33"/>
    <p:sldId id="258" r:id="rId34"/>
    <p:sldId id="260" r:id="rId35"/>
    <p:sldId id="257" r:id="rId36"/>
    <p:sldId id="262" r:id="rId37"/>
    <p:sldId id="287" r:id="rId38"/>
    <p:sldId id="305" r:id="rId39"/>
    <p:sldId id="304" r:id="rId40"/>
    <p:sldId id="306" r:id="rId41"/>
    <p:sldId id="271" r:id="rId42"/>
    <p:sldId id="27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delements.com/hubfs/PL_Playbook/FINAL.Complete.PL.Playbook.Revised060615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rive.google.com/open?id=0ByNXNcjRFKnAQnB2UnR0UnN6LXc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afeshare.tv/x/ss58ca12fd4e2c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Balance Personalized Learning in the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620" y="4874186"/>
            <a:ext cx="8767860" cy="1388165"/>
          </a:xfrm>
        </p:spPr>
        <p:txBody>
          <a:bodyPr/>
          <a:lstStyle/>
          <a:p>
            <a:r>
              <a:rPr lang="en-US" dirty="0" smtClean="0"/>
              <a:t>Creek View Elementary</a:t>
            </a:r>
          </a:p>
          <a:p>
            <a:r>
              <a:rPr lang="en-US" dirty="0" smtClean="0"/>
              <a:t>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429296"/>
            <a:ext cx="9875520" cy="832834"/>
          </a:xfrm>
        </p:spPr>
        <p:txBody>
          <a:bodyPr/>
          <a:lstStyle/>
          <a:p>
            <a:pPr algn="ctr"/>
            <a:r>
              <a:rPr lang="en-US" b="1" dirty="0"/>
              <a:t>Eye of the </a:t>
            </a:r>
            <a:r>
              <a:rPr lang="en-US" b="1" dirty="0" smtClean="0"/>
              <a:t>Tiger    </a:t>
            </a:r>
            <a:r>
              <a:rPr lang="en-US" b="1" dirty="0"/>
              <a:t>vs. </a:t>
            </a:r>
            <a:r>
              <a:rPr lang="en-US" b="1" dirty="0" smtClean="0"/>
              <a:t>  Charlie </a:t>
            </a:r>
            <a:r>
              <a:rPr lang="en-US" b="1" dirty="0"/>
              <a:t>Brown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13" y="1262130"/>
            <a:ext cx="4465078" cy="4246990"/>
          </a:xfrm>
          <a:prstGeom prst="rect">
            <a:avLst/>
          </a:prstGeom>
        </p:spPr>
      </p:pic>
      <p:pic>
        <p:nvPicPr>
          <p:cNvPr id="1026" name="Picture 2" descr="Image result for charlie  br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72" y="1262130"/>
            <a:ext cx="3902299" cy="41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63699" y="6157288"/>
            <a:ext cx="614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What </a:t>
            </a:r>
            <a:r>
              <a:rPr lang="en-US" dirty="0"/>
              <a:t>to Expect When You’re Project Based Learning</a:t>
            </a:r>
          </a:p>
        </p:txBody>
      </p:sp>
    </p:spTree>
    <p:extLst>
      <p:ext uri="{BB962C8B-B14F-4D97-AF65-F5344CB8AC3E}">
        <p14:creationId xmlns:p14="http://schemas.microsoft.com/office/powerpoint/2010/main" val="21007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981" y="423935"/>
            <a:ext cx="8568207" cy="608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49" y="476519"/>
            <a:ext cx="9372786" cy="59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50" y="502276"/>
            <a:ext cx="10612191" cy="599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178" y="334086"/>
            <a:ext cx="7097977" cy="626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Feedback, Evaluate, &amp; Reflection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6312">
            <a:off x="418161" y="1121986"/>
            <a:ext cx="5222785" cy="4965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4664">
            <a:off x="5330275" y="1753052"/>
            <a:ext cx="6251788" cy="3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507" y="339144"/>
            <a:ext cx="3016877" cy="802248"/>
          </a:xfrm>
        </p:spPr>
        <p:txBody>
          <a:bodyPr/>
          <a:lstStyle/>
          <a:p>
            <a:r>
              <a:rPr lang="en-US" dirty="0" smtClean="0"/>
              <a:t>Project Wall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7444">
            <a:off x="592430" y="1252739"/>
            <a:ext cx="4565708" cy="5068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8563">
            <a:off x="5839491" y="1506460"/>
            <a:ext cx="5621025" cy="49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406" y="313385"/>
            <a:ext cx="5875986" cy="807076"/>
          </a:xfrm>
        </p:spPr>
        <p:txBody>
          <a:bodyPr/>
          <a:lstStyle/>
          <a:p>
            <a:r>
              <a:rPr lang="en-US" dirty="0" smtClean="0"/>
              <a:t>Project Wall – 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72" y="1249252"/>
            <a:ext cx="9004855" cy="512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101" y="1081824"/>
            <a:ext cx="4065998" cy="518143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08349" y="274748"/>
            <a:ext cx="7373502" cy="807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to Guide our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94" y="120415"/>
            <a:ext cx="6442656" cy="1356360"/>
          </a:xfrm>
        </p:spPr>
        <p:txBody>
          <a:bodyPr/>
          <a:lstStyle/>
          <a:p>
            <a:r>
              <a:rPr lang="en-US" dirty="0" smtClean="0"/>
              <a:t>Project Wall – 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83" y="1309349"/>
            <a:ext cx="7646146" cy="509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178" y="25758"/>
            <a:ext cx="4317642" cy="1356360"/>
          </a:xfrm>
        </p:spPr>
        <p:txBody>
          <a:bodyPr/>
          <a:lstStyle/>
          <a:p>
            <a:r>
              <a:rPr lang="en-US" dirty="0" smtClean="0"/>
              <a:t>Project Wall - 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18" y="1120463"/>
            <a:ext cx="9869362" cy="50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392090">
            <a:off x="6170185" y="589371"/>
            <a:ext cx="4717535" cy="5590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762697"/>
            <a:ext cx="5346700" cy="1356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Personalized Learning 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Playbook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8635">
            <a:off x="6847104" y="935020"/>
            <a:ext cx="3363695" cy="48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3311">
            <a:off x="3718916" y="845489"/>
            <a:ext cx="7705068" cy="5268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491" y="888643"/>
            <a:ext cx="28591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One: Permits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Phase Two: Design &amp; Build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Phase Three: Construction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Phase Four: Building Up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Phase Five: Assessment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Phase Six: Tourism</a:t>
            </a:r>
          </a:p>
        </p:txBody>
      </p:sp>
    </p:spTree>
    <p:extLst>
      <p:ext uri="{BB962C8B-B14F-4D97-AF65-F5344CB8AC3E}">
        <p14:creationId xmlns:p14="http://schemas.microsoft.com/office/powerpoint/2010/main" val="6228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57" y="352022"/>
            <a:ext cx="2441091" cy="857800"/>
          </a:xfrm>
        </p:spPr>
        <p:txBody>
          <a:bodyPr/>
          <a:lstStyle/>
          <a:p>
            <a:r>
              <a:rPr lang="en-US" dirty="0" smtClean="0"/>
              <a:t>Explore…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729" y="1505633"/>
            <a:ext cx="9872871" cy="483928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Go to </a:t>
            </a:r>
            <a:r>
              <a:rPr lang="en-US" sz="3600" u="sng" dirty="0" smtClean="0"/>
              <a:t>cvesidealab.weebly.com</a:t>
            </a:r>
          </a:p>
          <a:p>
            <a:r>
              <a:rPr lang="en-US" sz="3600" dirty="0" smtClean="0"/>
              <a:t>PBL Examples</a:t>
            </a:r>
          </a:p>
          <a:p>
            <a:r>
              <a:rPr lang="en-US" sz="3600" dirty="0" smtClean="0"/>
              <a:t>Explore the resources on the page – 10 minutes</a:t>
            </a:r>
          </a:p>
          <a:p>
            <a:pPr marL="45720" indent="0">
              <a:buNone/>
            </a:pPr>
            <a:endParaRPr lang="en-US" sz="3600" dirty="0" smtClean="0"/>
          </a:p>
          <a:p>
            <a:pPr marL="45720" indent="0">
              <a:buNone/>
            </a:pPr>
            <a:r>
              <a:rPr lang="en-US" sz="3600" dirty="0" smtClean="0"/>
              <a:t>After </a:t>
            </a:r>
            <a:r>
              <a:rPr lang="en-US" sz="3600" dirty="0"/>
              <a:t>the explore </a:t>
            </a:r>
            <a:r>
              <a:rPr lang="en-US" sz="3600" dirty="0" smtClean="0"/>
              <a:t>time…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hare one idea you can add next year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omething you will change for improvement from this year.</a:t>
            </a:r>
            <a:endParaRPr lang="en-US" sz="3600" dirty="0"/>
          </a:p>
          <a:p>
            <a:endParaRPr lang="en-US" sz="3600" dirty="0" smtClean="0"/>
          </a:p>
          <a:p>
            <a:pPr marL="45720" indent="0">
              <a:buNone/>
            </a:pPr>
            <a:endParaRPr lang="en-US" sz="3600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9955"/>
          </a:xfrm>
        </p:spPr>
        <p:txBody>
          <a:bodyPr>
            <a:noAutofit/>
          </a:bodyPr>
          <a:lstStyle/>
          <a:p>
            <a:pPr algn="ctr"/>
            <a:r>
              <a:rPr lang="en-US" sz="5400" u="sng" dirty="0" smtClean="0"/>
              <a:t>PBL Twitter Hashtags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817" y="1645276"/>
            <a:ext cx="9872871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8800" dirty="0">
                <a:latin typeface="Berlin Sans FB Demi" panose="020E0802020502020306" pitchFamily="34" charset="0"/>
              </a:rPr>
              <a:t>#</a:t>
            </a:r>
            <a:r>
              <a:rPr lang="en-US" sz="8800" dirty="0" err="1">
                <a:latin typeface="Berlin Sans FB Demi" panose="020E0802020502020306" pitchFamily="34" charset="0"/>
              </a:rPr>
              <a:t>PBLchat</a:t>
            </a:r>
            <a:r>
              <a:rPr lang="en-US" sz="8800" dirty="0">
                <a:latin typeface="Berlin Sans FB Demi" panose="020E0802020502020306" pitchFamily="34" charset="0"/>
              </a:rPr>
              <a:t> </a:t>
            </a:r>
          </a:p>
          <a:p>
            <a:pPr marL="45720" indent="0">
              <a:buNone/>
            </a:pPr>
            <a:endParaRPr lang="en-US" sz="8800" dirty="0" smtClean="0">
              <a:latin typeface="Berlin Sans FB Demi" panose="020E0802020502020306" pitchFamily="34" charset="0"/>
            </a:endParaRPr>
          </a:p>
          <a:p>
            <a:pPr marL="45720" indent="0">
              <a:buNone/>
            </a:pPr>
            <a:r>
              <a:rPr lang="en-US" sz="8800" dirty="0" smtClean="0">
                <a:latin typeface="Berlin Sans FB Demi" panose="020E0802020502020306" pitchFamily="34" charset="0"/>
              </a:rPr>
              <a:t>#</a:t>
            </a:r>
            <a:r>
              <a:rPr lang="en-US" sz="8800" dirty="0" err="1" smtClean="0">
                <a:latin typeface="Berlin Sans FB Demi" panose="020E0802020502020306" pitchFamily="34" charset="0"/>
              </a:rPr>
              <a:t>pbl</a:t>
            </a:r>
            <a:endParaRPr lang="en-US" sz="8800" dirty="0">
              <a:latin typeface="Berlin Sans FB Demi" panose="020E0802020502020306" pitchFamily="34" charset="0"/>
            </a:endParaRPr>
          </a:p>
        </p:txBody>
      </p:sp>
      <p:pic>
        <p:nvPicPr>
          <p:cNvPr id="2052" name="Picture 4" descr="Image result for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178">
            <a:off x="6771452" y="3400815"/>
            <a:ext cx="4950810" cy="268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40" y="300506"/>
            <a:ext cx="11040414" cy="1644203"/>
          </a:xfrm>
        </p:spPr>
        <p:txBody>
          <a:bodyPr>
            <a:normAutofit/>
          </a:bodyPr>
          <a:lstStyle/>
          <a:p>
            <a:r>
              <a:rPr lang="en-US" b="1" dirty="0" smtClean="0"/>
              <a:t>Reflection – work together as a team to fill out the PBL rubric for your 2</a:t>
            </a:r>
            <a:r>
              <a:rPr lang="en-US" b="1" baseline="30000" dirty="0" smtClean="0"/>
              <a:t>nd</a:t>
            </a:r>
            <a:r>
              <a:rPr lang="en-US" b="1" dirty="0" smtClean="0"/>
              <a:t> unit. 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508" y="1810629"/>
            <a:ext cx="6139877" cy="46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1031" y="59649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drive.google.com/open?id=0ByNXNcjRFKnAQnB2UnR0UnN6LXc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64" y="693798"/>
            <a:ext cx="9834358" cy="51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97" y="364901"/>
            <a:ext cx="9875520" cy="8199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PBL Museum – May 4, 2017 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53263" y="1324377"/>
            <a:ext cx="53248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NIGHT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5:30-7:00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292751" y="1324378"/>
            <a:ext cx="39360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Grade Level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Schedule to visit other grade level 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85612" y="3433670"/>
            <a:ext cx="106637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Environment and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Display </a:t>
            </a:r>
            <a:r>
              <a:rPr lang="en-US" sz="2400" dirty="0"/>
              <a:t>all parts of PBL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Bulletin Board in middle of classes should have PBL </a:t>
            </a:r>
            <a:r>
              <a:rPr lang="en-US" sz="2400" dirty="0" smtClean="0"/>
              <a:t>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Students should have specific roles and a place to be when in your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Set expectations and practice presentations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Sign-Up Genius if you want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Set specific times for groups to come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85" y="350682"/>
            <a:ext cx="2602134" cy="2984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816" y="3483501"/>
            <a:ext cx="2482537" cy="2974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078" y="3483501"/>
            <a:ext cx="2542637" cy="2995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433" y="419233"/>
            <a:ext cx="2394732" cy="29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05" y="3524514"/>
            <a:ext cx="5329921" cy="2978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0" y="402187"/>
            <a:ext cx="4083313" cy="3302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696" y="576349"/>
            <a:ext cx="3948716" cy="2577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516" y="323106"/>
            <a:ext cx="2696179" cy="3083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678" y="4056846"/>
            <a:ext cx="4944874" cy="227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09" y="455924"/>
            <a:ext cx="2713619" cy="4107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03" y="1567224"/>
            <a:ext cx="3201405" cy="4765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355" y="455924"/>
            <a:ext cx="3431146" cy="4975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0071" y="553792"/>
            <a:ext cx="320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Grade - Pollution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24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944" y="1902852"/>
            <a:ext cx="3410051" cy="459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937" y="382714"/>
            <a:ext cx="2324100" cy="2892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473" y="2724754"/>
            <a:ext cx="3059636" cy="3703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38" y="382714"/>
            <a:ext cx="2657341" cy="30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27100" y="304800"/>
            <a:ext cx="98679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0156">
            <a:off x="8832712" y="1249416"/>
            <a:ext cx="2543381" cy="4180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934" y="410045"/>
            <a:ext cx="4261044" cy="2237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37510">
            <a:off x="606895" y="2021758"/>
            <a:ext cx="2913376" cy="3987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680" y="2998957"/>
            <a:ext cx="2834963" cy="33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71" y="609600"/>
            <a:ext cx="11153104" cy="523741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Next? Personalized, Project Based Learning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2" y="871470"/>
            <a:ext cx="9350063" cy="54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76" y="4072206"/>
            <a:ext cx="8565967" cy="2302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438" y="409173"/>
            <a:ext cx="8846305" cy="36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1" y="302483"/>
            <a:ext cx="9013824" cy="62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9562"/>
            <a:ext cx="95027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67698"/>
            <a:ext cx="9283700" cy="62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67399"/>
            <a:ext cx="9093200" cy="632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98585"/>
            <a:ext cx="11039622" cy="825305"/>
          </a:xfrm>
        </p:spPr>
        <p:txBody>
          <a:bodyPr>
            <a:normAutofit/>
          </a:bodyPr>
          <a:lstStyle/>
          <a:p>
            <a:r>
              <a:rPr lang="en-US" u="sng" dirty="0" smtClean="0"/>
              <a:t>Workshop Rotation Activities – Media Center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06" y="1223890"/>
            <a:ext cx="10495366" cy="25743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Small Group w/Gower – Forming Groups and Activities</a:t>
            </a:r>
          </a:p>
          <a:p>
            <a:r>
              <a:rPr lang="en-US" sz="3600" dirty="0" smtClean="0"/>
              <a:t>CVES Strategy Bank Choice Board (Hamilton)</a:t>
            </a:r>
          </a:p>
          <a:p>
            <a:r>
              <a:rPr lang="en-US" sz="3600" dirty="0" smtClean="0"/>
              <a:t>Flipped Classroom Style &amp; Tech Exploration (Wade)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1480" y="4065563"/>
            <a:ext cx="11039622" cy="825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en-US" u="sng" dirty="0" smtClean="0"/>
              <a:t>Digital Portfolios 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506" y="4623582"/>
            <a:ext cx="10495366" cy="257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K-2, Seesaw School </a:t>
            </a:r>
            <a:r>
              <a:rPr lang="en-US" sz="3600" dirty="0"/>
              <a:t>Edition (Tanis &amp; Leigh - </a:t>
            </a:r>
            <a:r>
              <a:rPr lang="en-US" sz="3600" dirty="0" err="1"/>
              <a:t>iTeach</a:t>
            </a:r>
            <a:r>
              <a:rPr lang="en-US" sz="3600" dirty="0"/>
              <a:t> )</a:t>
            </a:r>
            <a:endParaRPr lang="en-US" sz="3600" dirty="0" smtClean="0"/>
          </a:p>
          <a:p>
            <a:r>
              <a:rPr lang="en-US" sz="3600" dirty="0" smtClean="0"/>
              <a:t>3-5, Office 365 (Tanis – </a:t>
            </a:r>
            <a:r>
              <a:rPr lang="en-US" sz="3600" dirty="0" err="1" smtClean="0"/>
              <a:t>iTeach</a:t>
            </a:r>
            <a:r>
              <a:rPr lang="en-US" sz="3600" dirty="0" smtClean="0"/>
              <a:t>)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53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24" y="2439211"/>
            <a:ext cx="5458262" cy="84813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CVES Strategy Bank</a:t>
            </a:r>
            <a:br>
              <a:rPr lang="en-US" b="1" dirty="0" smtClean="0"/>
            </a:br>
            <a:r>
              <a:rPr lang="en-US" b="1" dirty="0" smtClean="0"/>
              <a:t>Choice Board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127" y="3641815"/>
            <a:ext cx="7400656" cy="2710956"/>
          </a:xfrm>
        </p:spPr>
        <p:txBody>
          <a:bodyPr>
            <a:normAutofit lnSpcReduction="10000"/>
          </a:bodyPr>
          <a:lstStyle/>
          <a:p>
            <a:pPr marL="45720" lvl="0" indent="0">
              <a:buNone/>
            </a:pPr>
            <a:r>
              <a:rPr lang="en-US" sz="4000" u="sng" dirty="0"/>
              <a:t>Category Breakdown</a:t>
            </a:r>
            <a:endParaRPr lang="en-US" sz="4000" u="sng" dirty="0" smtClean="0"/>
          </a:p>
          <a:p>
            <a:pPr lvl="0"/>
            <a:r>
              <a:rPr lang="en-US" sz="4000" dirty="0" smtClean="0"/>
              <a:t>Targeted </a:t>
            </a:r>
            <a:r>
              <a:rPr lang="en-US" sz="4000" dirty="0"/>
              <a:t>small-group instruction</a:t>
            </a:r>
          </a:p>
          <a:p>
            <a:pPr lvl="0"/>
            <a:r>
              <a:rPr lang="en-US" sz="4000" dirty="0"/>
              <a:t>Student Reflection &amp; Ownership</a:t>
            </a:r>
          </a:p>
          <a:p>
            <a:pPr lvl="0"/>
            <a:r>
              <a:rPr lang="en-US" sz="4000" dirty="0"/>
              <a:t>Data-Driven Decisions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02" y="3630389"/>
            <a:ext cx="2729771" cy="1898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0629" y="714962"/>
            <a:ext cx="491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1. Independent Work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913" y="353237"/>
            <a:ext cx="1924860" cy="147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80" y="353237"/>
            <a:ext cx="1870923" cy="13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603" y="583242"/>
            <a:ext cx="6204677" cy="100452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Small Group w/Gower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650" y="1854558"/>
            <a:ext cx="6821915" cy="317142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u="sng" dirty="0" smtClean="0">
                <a:latin typeface="Century Gothic" panose="020B0502020202020204" pitchFamily="34" charset="0"/>
              </a:rPr>
              <a:t>Groups, Goals, Growth</a:t>
            </a:r>
          </a:p>
          <a:p>
            <a:r>
              <a:rPr lang="en-US" sz="3200" dirty="0" smtClean="0">
                <a:latin typeface="Century Gothic" panose="020B0502020202020204" pitchFamily="34" charset="0"/>
              </a:rPr>
              <a:t>Just-in-time Direct Instruction</a:t>
            </a:r>
          </a:p>
          <a:p>
            <a:r>
              <a:rPr lang="en-US" sz="3200" dirty="0" smtClean="0">
                <a:latin typeface="Century Gothic" panose="020B0502020202020204" pitchFamily="34" charset="0"/>
              </a:rPr>
              <a:t>Ways to gather assessment data </a:t>
            </a:r>
          </a:p>
          <a:p>
            <a:r>
              <a:rPr lang="en-US" sz="3200" dirty="0">
                <a:latin typeface="Century Gothic" panose="020B0502020202020204" pitchFamily="34" charset="0"/>
              </a:rPr>
              <a:t>How to group students</a:t>
            </a:r>
          </a:p>
          <a:p>
            <a:r>
              <a:rPr lang="en-US" sz="3200" dirty="0" smtClean="0">
                <a:latin typeface="Century Gothic" panose="020B0502020202020204" pitchFamily="34" charset="0"/>
              </a:rPr>
              <a:t>Classroom interventions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545" y="4647510"/>
            <a:ext cx="3030754" cy="196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ouping kid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1" y="4557340"/>
            <a:ext cx="22479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1" y="316450"/>
            <a:ext cx="2020861" cy="1510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0565" y="316450"/>
            <a:ext cx="1913693" cy="153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29152"/>
            <a:ext cx="11722100" cy="64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7897">
            <a:off x="2128828" y="2138302"/>
            <a:ext cx="1111042" cy="1724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329" y="459765"/>
            <a:ext cx="8271456" cy="78131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3. Technology Exploration Stations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Image result for bee bo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6" y="2307581"/>
            <a:ext cx="1656012" cy="141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681" y="5254609"/>
            <a:ext cx="2092919" cy="103528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3" y="3000357"/>
            <a:ext cx="2694305" cy="1447800"/>
          </a:xfrm>
          <a:prstGeom prst="rect">
            <a:avLst/>
          </a:prstGeom>
        </p:spPr>
      </p:pic>
      <p:pic>
        <p:nvPicPr>
          <p:cNvPr id="8" name="Picture 7" descr="Image result for NEARPO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730">
            <a:off x="9803895" y="2512223"/>
            <a:ext cx="1706460" cy="136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627">
            <a:off x="10231144" y="4673836"/>
            <a:ext cx="1655139" cy="1717945"/>
          </a:xfrm>
          <a:prstGeom prst="rect">
            <a:avLst/>
          </a:prstGeom>
        </p:spPr>
      </p:pic>
      <p:pic>
        <p:nvPicPr>
          <p:cNvPr id="10" name="Picture 9" descr="Image result for touchcast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674">
            <a:off x="7485958" y="4588847"/>
            <a:ext cx="2315607" cy="106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seesaw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28" y="4025169"/>
            <a:ext cx="2110593" cy="129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Related image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870">
            <a:off x="567197" y="5053835"/>
            <a:ext cx="1400934" cy="137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088" y="349029"/>
            <a:ext cx="1672290" cy="1196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6196" y="319319"/>
            <a:ext cx="1635617" cy="1200332"/>
          </a:xfrm>
          <a:prstGeom prst="rect">
            <a:avLst/>
          </a:prstGeom>
        </p:spPr>
      </p:pic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5866">
            <a:off x="7727746" y="2108625"/>
            <a:ext cx="1389383" cy="13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crativ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323">
            <a:off x="3991343" y="1635617"/>
            <a:ext cx="2726251" cy="10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40" y="390660"/>
            <a:ext cx="9875520" cy="6503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Workshop Model PD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32969"/>
              </p:ext>
            </p:extLst>
          </p:nvPr>
        </p:nvGraphicFramePr>
        <p:xfrm>
          <a:off x="1446347" y="1041009"/>
          <a:ext cx="8876713" cy="4298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313"/>
                <a:gridCol w="2194017"/>
                <a:gridCol w="2338470"/>
                <a:gridCol w="2186913"/>
              </a:tblGrid>
              <a:tr h="6471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Teacher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Independent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Work Station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95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Rotation</a:t>
                      </a:r>
                      <a:r>
                        <a:rPr lang="en-US" sz="3200" baseline="0" dirty="0" smtClean="0">
                          <a:effectLst/>
                        </a:rPr>
                        <a:t> 1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              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                  </a:t>
                      </a:r>
                      <a:r>
                        <a:rPr lang="en-US" sz="4400" dirty="0" smtClean="0">
                          <a:effectLst/>
                        </a:rPr>
                        <a:t>1st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4800" dirty="0" smtClean="0">
                          <a:effectLst/>
                        </a:rPr>
                        <a:t>2nd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Rotation</a:t>
                      </a:r>
                      <a:r>
                        <a:rPr lang="en-US" sz="3200" baseline="0" dirty="0" smtClean="0">
                          <a:effectLst/>
                        </a:rPr>
                        <a:t> 2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4400" dirty="0" smtClean="0">
                          <a:effectLst/>
                        </a:rPr>
                        <a:t>2nd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5400" dirty="0" smtClean="0">
                          <a:effectLst/>
                        </a:rPr>
                        <a:t>1st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9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Rotation</a:t>
                      </a:r>
                      <a:r>
                        <a:rPr lang="en-US" sz="3200" baseline="0" dirty="0" smtClean="0">
                          <a:effectLst/>
                        </a:rPr>
                        <a:t> 3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                     </a:t>
                      </a:r>
                      <a:r>
                        <a:rPr lang="en-US" sz="4400" dirty="0" smtClean="0">
                          <a:effectLst/>
                        </a:rPr>
                        <a:t>1st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r>
                        <a:rPr lang="en-US" sz="4400" dirty="0" smtClean="0">
                          <a:effectLst/>
                        </a:rPr>
                        <a:t>2nd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r>
                        <a:rPr lang="en-US" sz="4400" dirty="0" smtClean="0">
                          <a:effectLst/>
                        </a:rPr>
                        <a:t>K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6347" y="5620535"/>
            <a:ext cx="908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ESOL w/ K, EIP w/1st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31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13" y="370450"/>
            <a:ext cx="4624754" cy="572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Workshop Model PD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923322"/>
              </p:ext>
            </p:extLst>
          </p:nvPr>
        </p:nvGraphicFramePr>
        <p:xfrm>
          <a:off x="1494692" y="1114864"/>
          <a:ext cx="8876713" cy="4298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313"/>
                <a:gridCol w="2194017"/>
                <a:gridCol w="2338470"/>
                <a:gridCol w="2186913"/>
              </a:tblGrid>
              <a:tr h="6471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Teacher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Independent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Work Station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95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Rotation</a:t>
                      </a:r>
                      <a:r>
                        <a:rPr lang="en-US" sz="3200" baseline="0" dirty="0" smtClean="0">
                          <a:effectLst/>
                        </a:rPr>
                        <a:t> 1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              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                  </a:t>
                      </a:r>
                      <a:r>
                        <a:rPr lang="en-US" sz="4400" dirty="0" smtClean="0">
                          <a:effectLst/>
                        </a:rPr>
                        <a:t>4th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4800" dirty="0" smtClean="0">
                          <a:effectLst/>
                        </a:rPr>
                        <a:t>5th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Rotation</a:t>
                      </a:r>
                      <a:r>
                        <a:rPr lang="en-US" sz="3200" baseline="0" dirty="0" smtClean="0">
                          <a:effectLst/>
                        </a:rPr>
                        <a:t> 2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4400" dirty="0" smtClean="0">
                          <a:effectLst/>
                        </a:rPr>
                        <a:t>5th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</a:t>
                      </a:r>
                      <a:endParaRPr lang="en-US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5400" dirty="0" smtClean="0">
                          <a:effectLst/>
                        </a:rPr>
                        <a:t>4th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9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Rotation</a:t>
                      </a:r>
                      <a:r>
                        <a:rPr lang="en-US" sz="3200" baseline="0" dirty="0" smtClean="0">
                          <a:effectLst/>
                        </a:rPr>
                        <a:t> 3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                     </a:t>
                      </a:r>
                      <a:r>
                        <a:rPr lang="en-US" sz="4400" dirty="0" smtClean="0">
                          <a:effectLst/>
                        </a:rPr>
                        <a:t>4th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r>
                        <a:rPr lang="en-US" sz="4400" dirty="0" smtClean="0">
                          <a:effectLst/>
                        </a:rPr>
                        <a:t>5th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r>
                        <a:rPr lang="en-US" sz="4400" dirty="0" smtClean="0">
                          <a:effectLst/>
                        </a:rPr>
                        <a:t>3rd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94692" y="5720248"/>
            <a:ext cx="620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TAG </a:t>
            </a:r>
            <a:r>
              <a:rPr lang="en-US" sz="3200" dirty="0"/>
              <a:t>w/ </a:t>
            </a:r>
            <a:r>
              <a:rPr lang="en-US" sz="3200" dirty="0" smtClean="0"/>
              <a:t>5,  Art/Music w/4</a:t>
            </a:r>
            <a:r>
              <a:rPr lang="en-US" sz="3200" baseline="30000" dirty="0" smtClean="0"/>
              <a:t>th</a:t>
            </a:r>
            <a:r>
              <a:rPr lang="en-US" sz="3200" dirty="0"/>
              <a:t>, </a:t>
            </a:r>
            <a:r>
              <a:rPr lang="en-US" sz="3200" dirty="0" smtClean="0"/>
              <a:t>PE w/3rd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95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04" y="399244"/>
            <a:ext cx="9875520" cy="1000045"/>
          </a:xfrm>
        </p:spPr>
        <p:txBody>
          <a:bodyPr/>
          <a:lstStyle/>
          <a:p>
            <a:r>
              <a:rPr lang="en-US" dirty="0" smtClean="0"/>
              <a:t>Project Based Learning Explained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96304" y="6211669"/>
            <a:ext cx="394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safeshare.tv/x/ss58ca12fd4e2c5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59" y="1532587"/>
            <a:ext cx="9728839" cy="42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9661">
            <a:off x="6127345" y="502970"/>
            <a:ext cx="5085568" cy="5798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0212">
            <a:off x="580944" y="1107366"/>
            <a:ext cx="5383411" cy="34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459733"/>
            <a:ext cx="5441950" cy="3315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508529"/>
            <a:ext cx="5943599" cy="56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686300"/>
            <a:ext cx="9872871" cy="1409700"/>
          </a:xfrm>
        </p:spPr>
        <p:txBody>
          <a:bodyPr>
            <a:noAutofit/>
          </a:bodyPr>
          <a:lstStyle/>
          <a:p>
            <a:r>
              <a:rPr lang="en-US" sz="2800" dirty="0"/>
              <a:t>At what level of Bloom’s Taxonomy do you spend most of your time during the school day? </a:t>
            </a:r>
            <a:endParaRPr lang="en-US" sz="2800" dirty="0" smtClean="0"/>
          </a:p>
          <a:p>
            <a:r>
              <a:rPr lang="en-US" sz="2800" dirty="0"/>
              <a:t>Where would you like to be? Where would your students like to be?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828" y="334963"/>
            <a:ext cx="7821213" cy="42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8827">
            <a:off x="5230152" y="1196383"/>
            <a:ext cx="6362154" cy="4486499"/>
          </a:xfrm>
          <a:prstGeom prst="rect">
            <a:avLst/>
          </a:prstGeom>
          <a:solidFill>
            <a:srgbClr val="D608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46572">
            <a:off x="673461" y="1048041"/>
            <a:ext cx="4468578" cy="47983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>
                <a:latin typeface="Lucida Handwriting" panose="03010101010101010101" pitchFamily="66" charset="0"/>
              </a:rPr>
              <a:t>Empathy + Engagement + Interaction = </a:t>
            </a:r>
          </a:p>
          <a:p>
            <a:pPr marL="45720" indent="0">
              <a:buNone/>
            </a:pPr>
            <a:r>
              <a:rPr lang="en-US" sz="4000" dirty="0" smtClean="0">
                <a:solidFill>
                  <a:srgbClr val="D608AF"/>
                </a:solidFill>
                <a:latin typeface="Lucida Handwriting" panose="03010101010101010101" pitchFamily="66" charset="0"/>
              </a:rPr>
              <a:t>Sustainable &amp; Achievable Personalized Learning</a:t>
            </a:r>
            <a:endParaRPr lang="en-US" sz="4000" dirty="0">
              <a:solidFill>
                <a:srgbClr val="D608AF"/>
              </a:solidFill>
              <a:latin typeface="Lucida Handwriting" panose="03010101010101010101" pitchFamily="66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7197">
            <a:off x="6057189" y="1303326"/>
            <a:ext cx="4902438" cy="42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5142</TotalTime>
  <Words>412</Words>
  <Application>Microsoft Office PowerPoint</Application>
  <PresentationFormat>Widescreen</PresentationFormat>
  <Paragraphs>117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Berlin Sans FB Demi</vt:lpstr>
      <vt:lpstr>Calibri</vt:lpstr>
      <vt:lpstr>Century Gothic</vt:lpstr>
      <vt:lpstr>Corbel</vt:lpstr>
      <vt:lpstr>Lucida Handwriting</vt:lpstr>
      <vt:lpstr>Times New Roman</vt:lpstr>
      <vt:lpstr>Basis</vt:lpstr>
      <vt:lpstr>Balance Personalized Learning in the Classroom</vt:lpstr>
      <vt:lpstr>Resource…  Personalized Learning  Playbook  </vt:lpstr>
      <vt:lpstr>PowerPoint Presentation</vt:lpstr>
      <vt:lpstr>PowerPoint Presentation</vt:lpstr>
      <vt:lpstr>Project Based Learning Explained</vt:lpstr>
      <vt:lpstr>PowerPoint Presentation</vt:lpstr>
      <vt:lpstr>PowerPoint Presentation</vt:lpstr>
      <vt:lpstr>PowerPoint Presentation</vt:lpstr>
      <vt:lpstr>PowerPoint Presentation</vt:lpstr>
      <vt:lpstr>Eye of the Tiger    vs.   Charlie Brown</vt:lpstr>
      <vt:lpstr>PowerPoint Presentation</vt:lpstr>
      <vt:lpstr>PowerPoint Presentation</vt:lpstr>
      <vt:lpstr>PowerPoint Presentation</vt:lpstr>
      <vt:lpstr>Feedback, Evaluate, &amp; Reflection</vt:lpstr>
      <vt:lpstr>Project Wall</vt:lpstr>
      <vt:lpstr>Project Wall – 3rd Grade</vt:lpstr>
      <vt:lpstr>Questions to Guide our Research</vt:lpstr>
      <vt:lpstr>Project Wall – 5th Grade</vt:lpstr>
      <vt:lpstr>Project Wall - Art</vt:lpstr>
      <vt:lpstr>PowerPoint Presentation</vt:lpstr>
      <vt:lpstr>Explore…</vt:lpstr>
      <vt:lpstr>PBL Twitter Hashtags</vt:lpstr>
      <vt:lpstr>Reflection – work together as a team to fill out the PBL rubric for your 2nd unit.  </vt:lpstr>
      <vt:lpstr>PowerPoint Presentation</vt:lpstr>
      <vt:lpstr>PBL Museum – May 4, 2017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Next? Personalized, Project Based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 Rotation Activities – Media Center</vt:lpstr>
      <vt:lpstr>CVES Strategy Bank Choice Board</vt:lpstr>
      <vt:lpstr>2. Small Group w/Gower</vt:lpstr>
      <vt:lpstr>3. Technology Exploration Stations</vt:lpstr>
      <vt:lpstr>Workshop Model PD</vt:lpstr>
      <vt:lpstr>Workshop Model PD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in a Personalize Learning Classroom</dc:title>
  <dc:creator>Wade, Crystal</dc:creator>
  <cp:lastModifiedBy>Wade, Crystal</cp:lastModifiedBy>
  <cp:revision>41</cp:revision>
  <dcterms:created xsi:type="dcterms:W3CDTF">2017-03-14T13:05:34Z</dcterms:created>
  <dcterms:modified xsi:type="dcterms:W3CDTF">2017-03-26T20:50:31Z</dcterms:modified>
</cp:coreProperties>
</file>